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pt-BR"/>
    </a:defPPr>
    <a:lvl1pPr algn="ctr" rtl="0" fontAlgn="base">
      <a:lnSpc>
        <a:spcPct val="90000"/>
      </a:lnSpc>
      <a:spcBef>
        <a:spcPct val="20000"/>
      </a:spcBef>
      <a:spcAft>
        <a:spcPct val="0"/>
      </a:spcAft>
      <a:buFont typeface="Arial" charset="0"/>
      <a:buChar char="•"/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Font typeface="Arial" charset="0"/>
      <a:buChar char="•"/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Font typeface="Arial" charset="0"/>
      <a:buChar char="•"/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Font typeface="Arial" charset="0"/>
      <a:buChar char="•"/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Font typeface="Arial" charset="0"/>
      <a:buChar char="•"/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rgbClr val="CCEC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92" autoAdjust="0"/>
  </p:normalViewPr>
  <p:slideViewPr>
    <p:cSldViewPr>
      <p:cViewPr>
        <p:scale>
          <a:sx n="76" d="100"/>
          <a:sy n="76" d="100"/>
        </p:scale>
        <p:origin x="-9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2EB0-48D5-4A22-8056-122E8AC1F6C3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81BD-76D0-4B34-9230-C1DD278EF4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1988-BB96-4AAC-BC14-59187D9181CF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285C-B21A-4A9C-9E45-D32D158409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E0E2-3D96-4DD3-91B0-EF84464BD7BB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4E94-A4F8-45A8-B8C9-8B38AAE710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F6AC-98AE-49EE-A9C6-670917DDAE30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D113-2480-4814-8C71-CBEDB1BBD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0963-6E48-419B-9779-20BA24BE978F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6363-8AF6-4B49-A7F1-B606EB7EE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4E77-5C12-4B49-AA36-A0E5117B6B21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1C6F-6D80-41B5-B9B2-370F944FD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0191-C63B-4324-9568-E737C760E3FF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51D7-237E-4831-906D-23D664EA4D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F6B44-7E39-4779-9D7E-04E83605698B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B5A7-E45F-4FFC-8259-14CCC8D3E3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A5C7-FE01-4A10-93FE-14EC48E2C27F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8697-CB81-4DFF-816E-78B943E10C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E042-D011-49EC-90DF-1C425CDF41F2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6052-896A-474E-91EF-5F6D3D59FC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D534-9092-4102-97F3-ACFB1F4E0ED0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F9B2-B973-4348-9D7C-F707409CFA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45883-3010-4FCD-B4DA-21E5E76C9208}" type="datetimeFigureOut">
              <a:rPr lang="pt-BR"/>
              <a:pPr>
                <a:defRPr/>
              </a:pPr>
              <a:t>11/08/2016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840EA1-ACED-4C9C-A2E9-6752C521B1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8900" b="1" dirty="0" smtClean="0">
                <a:solidFill>
                  <a:srgbClr val="002E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UNICAM</a:t>
            </a:r>
            <a:r>
              <a:rPr lang="pt-BR" sz="10700" b="1" dirty="0" smtClean="0">
                <a:solidFill>
                  <a:srgbClr val="002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/>
            </a:r>
            <a:br>
              <a:rPr lang="pt-BR" sz="10700" b="1" dirty="0" smtClean="0">
                <a:solidFill>
                  <a:srgbClr val="002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pt-BR" b="1" dirty="0" smtClean="0">
                <a:latin typeface="Verdana" pitchFamily="34" charset="0"/>
              </a:rPr>
              <a:t>TRABALHANDO PELOS CAMINHONEIROS</a:t>
            </a:r>
            <a:br>
              <a:rPr lang="pt-BR" b="1" dirty="0" smtClean="0">
                <a:latin typeface="Verdana" pitchFamily="34" charset="0"/>
              </a:rPr>
            </a:br>
            <a:r>
              <a:rPr lang="pt-BR" b="1" dirty="0" smtClean="0">
                <a:latin typeface="Verdana" pitchFamily="34" charset="0"/>
              </a:rPr>
              <a:t>DO BRASIL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38663" y="5921375"/>
            <a:ext cx="4572000" cy="566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pt-BR" sz="1100" dirty="0">
                <a:solidFill>
                  <a:schemeClr val="tx1"/>
                </a:solidFill>
                <a:latin typeface="Verdana" pitchFamily="34" charset="0"/>
              </a:rPr>
              <a:t>Site - www.unicam.org.br  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pt-BR" sz="1100" dirty="0">
                <a:solidFill>
                  <a:schemeClr val="tx1"/>
                </a:solidFill>
                <a:latin typeface="Verdana" pitchFamily="34" charset="0"/>
              </a:rPr>
              <a:t>E-mail - presidencia@unicam.org.br</a:t>
            </a:r>
          </a:p>
          <a:p>
            <a:pPr marL="274320" indent="-274320" algn="l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pt-BR" sz="1100" dirty="0">
                <a:solidFill>
                  <a:schemeClr val="tx1"/>
                </a:solidFill>
                <a:latin typeface="Verdana" pitchFamily="34" charset="0"/>
              </a:rPr>
              <a:t>(11) 3935-6760 / (11) 3931-3351</a:t>
            </a:r>
            <a:endParaRPr lang="pt-BR" sz="11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3315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5128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6911975" cy="1143000"/>
          </a:xfrm>
        </p:spPr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</a:rPr>
              <a:t>   </a:t>
            </a:r>
            <a:r>
              <a:rPr lang="pt-BR" sz="3600" b="1" dirty="0" smtClean="0">
                <a:solidFill>
                  <a:srgbClr val="FF0000"/>
                </a:solidFill>
              </a:rPr>
              <a:t>ESTATÍSTICA DE ACIDENTES – RODOVIAS FEDERAIS</a:t>
            </a:r>
            <a:endParaRPr lang="pt-BR" sz="3600" b="1" dirty="0" smtClean="0"/>
          </a:p>
        </p:txBody>
      </p:sp>
      <p:pic>
        <p:nvPicPr>
          <p:cNvPr id="21507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885831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                      PROJETO UNICAM</a:t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            LEI nº 12.794 de 02 abril 2013</a:t>
            </a:r>
            <a:endParaRPr lang="pt-BR" sz="4000" b="1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7188" indent="-357188">
              <a:lnSpc>
                <a:spcPct val="90000"/>
              </a:lnSpc>
              <a:buFont typeface="Arial" charset="0"/>
              <a:buNone/>
            </a:pPr>
            <a:r>
              <a:rPr lang="pt-BR" sz="3000" dirty="0" smtClean="0"/>
              <a:t>                                          </a:t>
            </a:r>
          </a:p>
          <a:p>
            <a:pPr marL="357188" indent="-357188">
              <a:lnSpc>
                <a:spcPct val="90000"/>
              </a:lnSpc>
            </a:pPr>
            <a:endParaRPr lang="pt-BR" sz="3000" dirty="0" smtClean="0"/>
          </a:p>
          <a:p>
            <a:pPr marL="357188" indent="-357188">
              <a:lnSpc>
                <a:spcPct val="90000"/>
              </a:lnSpc>
            </a:pPr>
            <a:endParaRPr lang="pt-BR" sz="3000" dirty="0" smtClean="0"/>
          </a:p>
          <a:p>
            <a:pPr marL="357188" indent="-357188">
              <a:lnSpc>
                <a:spcPct val="90000"/>
              </a:lnSpc>
            </a:pPr>
            <a:endParaRPr lang="pt-BR" sz="3000" dirty="0" smtClean="0"/>
          </a:p>
          <a:p>
            <a:pPr marL="357188" indent="-357188" algn="just">
              <a:lnSpc>
                <a:spcPct val="90000"/>
              </a:lnSpc>
            </a:pPr>
            <a:r>
              <a:rPr lang="pt-BR" sz="3000" b="1" dirty="0" smtClean="0"/>
              <a:t>Redução da base de cálculo do Imposto de Renda do Caminhoneiro de 40 para 20%, finalmente comemora a edição da lei 12.794/2013 onde em seu artigo 18 passa a vigorar com a redução da base de cálculo de 40% para 10%. </a:t>
            </a:r>
          </a:p>
        </p:txBody>
      </p:sp>
      <p:pic>
        <p:nvPicPr>
          <p:cNvPr id="22531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484313"/>
            <a:ext cx="4176241" cy="19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735013" y="274638"/>
            <a:ext cx="8229600" cy="1143000"/>
          </a:xfrm>
        </p:spPr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     </a:t>
            </a:r>
            <a:r>
              <a:rPr lang="pt-BR" sz="4000" b="1" smtClean="0">
                <a:solidFill>
                  <a:srgbClr val="FF0000"/>
                </a:solidFill>
              </a:rPr>
              <a:t>LEI nº 13.103 de 03 março 2015</a:t>
            </a:r>
            <a:endParaRPr lang="pt-BR" sz="4000" b="1" smtClean="0"/>
          </a:p>
        </p:txBody>
      </p:sp>
      <p:pic>
        <p:nvPicPr>
          <p:cNvPr id="23554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52900" y="1573213"/>
            <a:ext cx="4743450" cy="2232025"/>
          </a:xfrm>
        </p:spPr>
      </p:pic>
      <p:pic>
        <p:nvPicPr>
          <p:cNvPr id="23555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aixaDeTexto 7"/>
          <p:cNvSpPr txBox="1">
            <a:spLocks noChangeArrowheads="1"/>
          </p:cNvSpPr>
          <p:nvPr/>
        </p:nvSpPr>
        <p:spPr bwMode="auto">
          <a:xfrm>
            <a:off x="395288" y="1484313"/>
            <a:ext cx="36718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dirty="0">
                <a:solidFill>
                  <a:schemeClr val="tx1"/>
                </a:solidFill>
              </a:rPr>
              <a:t>Dispõe sobre o exercício da profissão de motorista; altera a consolidação das Leis do Trabalho - CLT</a:t>
            </a:r>
          </a:p>
        </p:txBody>
      </p:sp>
      <p:sp>
        <p:nvSpPr>
          <p:cNvPr id="23557" name="CaixaDeTexto 8"/>
          <p:cNvSpPr txBox="1">
            <a:spLocks noChangeArrowheads="1"/>
          </p:cNvSpPr>
          <p:nvPr/>
        </p:nvSpPr>
        <p:spPr bwMode="auto">
          <a:xfrm>
            <a:off x="2484438" y="4149725"/>
            <a:ext cx="4216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3500">
                <a:solidFill>
                  <a:srgbClr val="FF0000"/>
                </a:solidFill>
              </a:rPr>
              <a:t>Principais Conquistas:</a:t>
            </a:r>
          </a:p>
        </p:txBody>
      </p:sp>
      <p:sp>
        <p:nvSpPr>
          <p:cNvPr id="23558" name="CaixaDeTexto 9"/>
          <p:cNvSpPr txBox="1">
            <a:spLocks noChangeArrowheads="1"/>
          </p:cNvSpPr>
          <p:nvPr/>
        </p:nvSpPr>
        <p:spPr bwMode="auto">
          <a:xfrm>
            <a:off x="88900" y="5084763"/>
            <a:ext cx="8515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ct val="0"/>
              </a:spcBef>
            </a:pPr>
            <a:r>
              <a:rPr lang="pt-BR" dirty="0">
                <a:solidFill>
                  <a:schemeClr val="tx1"/>
                </a:solidFill>
              </a:rPr>
              <a:t>Tempo de Direção – Ampliado para 5 horas e meia; 30 minutos a cada 6 horas para descanso.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619250" y="620713"/>
            <a:ext cx="6840538" cy="576262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4580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525588" y="547688"/>
            <a:ext cx="7294562" cy="649287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rgbClr val="FF0000"/>
                </a:solidFill>
              </a:rPr>
              <a:t>LEI nº 13.103 de 03 março 2015</a:t>
            </a:r>
            <a:endParaRPr lang="pt-BR" sz="4000" b="1" smtClean="0"/>
          </a:p>
        </p:txBody>
      </p:sp>
      <p:sp>
        <p:nvSpPr>
          <p:cNvPr id="2" name="Retângulo 1"/>
          <p:cNvSpPr/>
          <p:nvPr/>
        </p:nvSpPr>
        <p:spPr>
          <a:xfrm>
            <a:off x="539552" y="1556792"/>
            <a:ext cx="8136904" cy="405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100" dirty="0">
                <a:solidFill>
                  <a:schemeClr val="tx1"/>
                </a:solidFill>
              </a:rPr>
              <a:t>Tarifas Bancárias - É de responsabilidade do contratante do serviço de transporte o pagamento das tarifas bancárias ou taxas pelo uso de pagamento eletrônico relativo ao transporte.</a:t>
            </a:r>
          </a:p>
          <a:p>
            <a:pPr algn="just"/>
            <a:r>
              <a:rPr lang="pt-BR" sz="3100" dirty="0">
                <a:solidFill>
                  <a:schemeClr val="tx1"/>
                </a:solidFill>
              </a:rPr>
              <a:t>Estadias - Mantém o prazo máximo de carga e descarga em 5 horas, entretanto aumentando o valor para R$ 1,38 por tonelada/Hora ou Fração. (Reajustado conforme o INPC).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19250" y="331788"/>
            <a:ext cx="6840538" cy="576262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272337" cy="796925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rgbClr val="FF0000"/>
                </a:solidFill>
              </a:rPr>
              <a:t>LEI nº 13.103 de 03 março 2015</a:t>
            </a:r>
            <a:endParaRPr lang="pt-BR" sz="4000" b="1" smtClean="0"/>
          </a:p>
        </p:txBody>
      </p:sp>
      <p:pic>
        <p:nvPicPr>
          <p:cNvPr id="25604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79255" y="1544746"/>
            <a:ext cx="8928992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100" dirty="0">
                <a:solidFill>
                  <a:schemeClr val="tx1"/>
                </a:solidFill>
              </a:rPr>
              <a:t>Eixos suspensos - Veículos que circularem vazios não pagarão taxas de pedágio sobre os eixos que mantiverem suspensos. </a:t>
            </a:r>
            <a:endParaRPr lang="pt-BR" sz="31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pt-BR" sz="3100" dirty="0">
              <a:solidFill>
                <a:schemeClr val="tx1"/>
              </a:solidFill>
            </a:endParaRPr>
          </a:p>
          <a:p>
            <a:pPr algn="just"/>
            <a:r>
              <a:rPr lang="pt-BR" sz="3100" dirty="0">
                <a:solidFill>
                  <a:schemeClr val="tx1"/>
                </a:solidFill>
              </a:rPr>
              <a:t>Vedação da utilização das informações dos órgãos de proteção ao crédito - É vedada a utilização de informações de bancos de dados de proteção ao crédito como mecanismo de vedação de contrato com o TAC e a ETC devidamente regulares para o exercício da atividade do Transporte Rodoviário de Cargas.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9388" y="1268413"/>
            <a:ext cx="8856662" cy="5256212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b="1" dirty="0" smtClean="0"/>
              <a:t>Tolerância de peso da carga - </a:t>
            </a:r>
            <a:r>
              <a:rPr lang="pt-BR" dirty="0" smtClean="0"/>
              <a:t>Fica permitida, na pesagem de veículos de transportes de carga e de passageiros, a tolerância máxima de:  5% sobre os limites de peso bruto total;                                                10% sobre os limites de peso bruto transmitido por eixo de veículos à superfície das vias públicas.</a:t>
            </a:r>
          </a:p>
          <a:p>
            <a:pPr algn="just">
              <a:lnSpc>
                <a:spcPct val="80000"/>
              </a:lnSpc>
            </a:pPr>
            <a:endParaRPr lang="pt-BR" dirty="0" smtClean="0"/>
          </a:p>
        </p:txBody>
      </p:sp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6911975" cy="777875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rgbClr val="FF0000"/>
                </a:solidFill>
              </a:rPr>
              <a:t>LEI nº 13.103 de 03 março 2015</a:t>
            </a:r>
            <a:endParaRPr lang="pt-BR" sz="4000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68313" y="1701800"/>
            <a:ext cx="8207375" cy="403225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1536700" y="333375"/>
            <a:ext cx="7643813" cy="1143000"/>
          </a:xfrm>
        </p:spPr>
        <p:txBody>
          <a:bodyPr/>
          <a:lstStyle/>
          <a:p>
            <a:pPr algn="l"/>
            <a:r>
              <a:rPr lang="pt-BR" b="1" smtClean="0">
                <a:solidFill>
                  <a:srgbClr val="FF0000"/>
                </a:solidFill>
              </a:rPr>
              <a:t>LEI nº 13.103 de 03 março 2015</a:t>
            </a:r>
            <a:endParaRPr lang="pt-BR" b="1" smtClean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211638" y="5157788"/>
            <a:ext cx="504825" cy="358775"/>
          </a:xfrm>
          <a:prstGeom prst="rect">
            <a:avLst/>
          </a:prstGeom>
          <a:solidFill>
            <a:srgbClr val="FFFFFF">
              <a:alpha val="89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7651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663"/>
            <a:ext cx="8229600" cy="4060825"/>
          </a:xfrm>
        </p:spPr>
        <p:txBody>
          <a:bodyPr/>
          <a:lstStyle/>
          <a:p>
            <a:pPr algn="just"/>
            <a:r>
              <a:rPr lang="pt-BR" b="1" dirty="0" smtClean="0"/>
              <a:t>Indenização por prejuízos decorrentes de excesso de peso - O embarcador indenizará o transportador por todos os prejuízos decorrentes de infração por transporte de carga com excesso de peso em desacordo com a nota fiscal, inclusive as despesas com transbordo de carga, em conformidade com o art. 18 do Projeto de Lei.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Exame Toxicológico – Inserida na Lei 13.103/2015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Condutores habilitados nas categorias C, D e </a:t>
            </a:r>
            <a:r>
              <a:rPr lang="pt-BR" dirty="0" err="1" smtClean="0"/>
              <a:t>E</a:t>
            </a:r>
            <a:r>
              <a:rPr lang="pt-BR" dirty="0" smtClean="0"/>
              <a:t>, bem como os candidatos a obtenção dessas categorias, devem realizar exame toxicológico de larga janela de detecção para sua renovação ou alteração de categoria, obrigatoriamente em um laboratório devidamente credenciado.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8229600" cy="1871663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smtClean="0">
                <a:solidFill>
                  <a:srgbClr val="FF0000"/>
                </a:solidFill>
              </a:rPr>
              <a:t>Decreto nº 8614/2015</a:t>
            </a:r>
            <a:br>
              <a:rPr lang="pt-BR" sz="4000" b="1" smtClean="0">
                <a:solidFill>
                  <a:srgbClr val="FF0000"/>
                </a:solidFill>
              </a:rPr>
            </a:br>
            <a:r>
              <a:rPr lang="pt-BR" sz="4000" b="1" smtClean="0">
                <a:solidFill>
                  <a:srgbClr val="FF0000"/>
                </a:solidFill>
              </a:rPr>
              <a:t>Antiga Lei Complementar nº 121 </a:t>
            </a:r>
            <a:br>
              <a:rPr lang="pt-BR" sz="4000" b="1" smtClean="0">
                <a:solidFill>
                  <a:srgbClr val="FF0000"/>
                </a:solidFill>
              </a:rPr>
            </a:br>
            <a:r>
              <a:rPr lang="pt-BR" sz="4000" b="1" smtClean="0">
                <a:solidFill>
                  <a:srgbClr val="FF0000"/>
                </a:solidFill>
              </a:rPr>
              <a:t>de 9 fevereiro de 2006</a:t>
            </a:r>
            <a:br>
              <a:rPr lang="pt-BR" sz="4000" b="1" smtClean="0">
                <a:solidFill>
                  <a:srgbClr val="FF0000"/>
                </a:solidFill>
              </a:rPr>
            </a:br>
            <a:endParaRPr lang="pt-BR" sz="4000" b="1" smtClean="0"/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1655762"/>
          </a:xfrm>
        </p:spPr>
        <p:txBody>
          <a:bodyPr/>
          <a:lstStyle/>
          <a:p>
            <a:pPr algn="just"/>
            <a:r>
              <a:rPr lang="pt-BR" b="1" dirty="0" smtClean="0"/>
              <a:t>Cria o Sistema Nacional de Prevenção, Fiscalização e Repressão ao Furto e Roubo de veículos e cargas e dá outras providências.</a:t>
            </a:r>
          </a:p>
        </p:txBody>
      </p:sp>
      <p:pic>
        <p:nvPicPr>
          <p:cNvPr id="28675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292600"/>
            <a:ext cx="47529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solidFill>
                  <a:srgbClr val="FF0000"/>
                </a:solidFill>
              </a:rPr>
              <a:t>          </a:t>
            </a:r>
            <a:r>
              <a:rPr lang="pt-BR" sz="4000" b="1" smtClean="0">
                <a:solidFill>
                  <a:srgbClr val="FF0000"/>
                </a:solidFill>
              </a:rPr>
              <a:t>LEI nº 13.126 de 31 maio 2015</a:t>
            </a:r>
            <a:endParaRPr lang="pt-BR" sz="4000" b="1" smtClean="0"/>
          </a:p>
        </p:txBody>
      </p:sp>
      <p:pic>
        <p:nvPicPr>
          <p:cNvPr id="29698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76475"/>
            <a:ext cx="58007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aixaDeTexto 5"/>
          <p:cNvSpPr txBox="1">
            <a:spLocks noChangeArrowheads="1"/>
          </p:cNvSpPr>
          <p:nvPr/>
        </p:nvSpPr>
        <p:spPr bwMode="auto">
          <a:xfrm>
            <a:off x="3924300" y="1412875"/>
            <a:ext cx="504031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b="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dirty="0">
                <a:solidFill>
                  <a:schemeClr val="tx1"/>
                </a:solidFill>
              </a:rPr>
              <a:t>Trata sobre as condições do refinanciamento dos contratos de financiamento para caminhoneiros autônomos.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686800" cy="1143000"/>
          </a:xfrm>
        </p:spPr>
        <p:txBody>
          <a:bodyPr/>
          <a:lstStyle/>
          <a:p>
            <a:pPr algn="l"/>
            <a:r>
              <a:rPr lang="pt-BR" sz="5000" smtClean="0"/>
              <a:t/>
            </a:r>
            <a:br>
              <a:rPr lang="pt-BR" sz="5000" smtClean="0"/>
            </a:br>
            <a:r>
              <a:rPr lang="pt-BR" sz="5000" smtClean="0"/>
              <a:t>        </a:t>
            </a:r>
            <a:r>
              <a:rPr lang="pt-BR" sz="4000" b="1" smtClean="0">
                <a:solidFill>
                  <a:srgbClr val="FF0000"/>
                </a:solidFill>
              </a:rPr>
              <a:t>LEI nº 10.209 de 23 março de 2001</a:t>
            </a:r>
            <a:r>
              <a:rPr lang="pt-BR" sz="5000" smtClean="0"/>
              <a:t/>
            </a:r>
            <a:br>
              <a:rPr lang="pt-BR" sz="5000" smtClean="0"/>
            </a:br>
            <a:endParaRPr lang="pt-BR" sz="5000" smtClean="0"/>
          </a:p>
        </p:txBody>
      </p:sp>
      <p:sp>
        <p:nvSpPr>
          <p:cNvPr id="14338" name="CaixaDeTexto 4"/>
          <p:cNvSpPr txBox="1">
            <a:spLocks noChangeArrowheads="1"/>
          </p:cNvSpPr>
          <p:nvPr/>
        </p:nvSpPr>
        <p:spPr bwMode="auto">
          <a:xfrm>
            <a:off x="250825" y="1268413"/>
            <a:ext cx="8424863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dirty="0">
                <a:solidFill>
                  <a:schemeClr val="tx1"/>
                </a:solidFill>
              </a:rPr>
              <a:t>Institui o vale-pedágio obrigatório sobre o transporte rodoviário de carga e dá outras providências. </a:t>
            </a:r>
            <a:r>
              <a:rPr lang="pt-BR" sz="3200" dirty="0">
                <a:solidFill>
                  <a:schemeClr val="tx1"/>
                </a:solidFill>
              </a:rPr>
              <a:t>Por este dispositivo legal, os embarcadores ou equiparados, passaram a ser responsáveis pelo pagamento antecipado do pedágio.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339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m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53846"/>
            <a:ext cx="3973513" cy="22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m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163" y="4076700"/>
            <a:ext cx="4073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435975" cy="20161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b="1" dirty="0" smtClean="0"/>
              <a:t>Comissão especial destinada a estudar e apresentar propostas para o estabelecimento do Marco Regulatório do transporte terrestre de cargas.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3072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3719513"/>
            <a:ext cx="46497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719513"/>
            <a:ext cx="378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76375" y="404813"/>
            <a:ext cx="7812088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None/>
            </a:pPr>
            <a:r>
              <a:rPr lang="pt-BR" sz="3600">
                <a:solidFill>
                  <a:srgbClr val="FF0000"/>
                </a:solidFill>
              </a:rPr>
              <a:t>MARCO REGULATÓRIO DO TRANSPORTE RODOVIÁRIO DE CARGAS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23050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sz="3000" b="1" dirty="0" smtClean="0"/>
              <a:t>Tem com principal objetivo contribuir para o debate e a unificação de esforços entre o governo federal, entidades de apoio e representação nacional, em busca do aperfeiçoamento do transporte rodoviário de cargas no país.</a:t>
            </a:r>
          </a:p>
        </p:txBody>
      </p:sp>
      <p:pic>
        <p:nvPicPr>
          <p:cNvPr id="31746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435350"/>
            <a:ext cx="56261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92275" y="333375"/>
            <a:ext cx="5327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Arial" charset="0"/>
              <a:buNone/>
            </a:pPr>
            <a:r>
              <a:rPr lang="pt-BR" sz="4000">
                <a:solidFill>
                  <a:srgbClr val="FF0000"/>
                </a:solidFill>
              </a:rPr>
              <a:t>FÓRUM TRC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Conteúdo 2"/>
          <p:cNvSpPr>
            <a:spLocks noGrp="1"/>
          </p:cNvSpPr>
          <p:nvPr>
            <p:ph idx="1"/>
          </p:nvPr>
        </p:nvSpPr>
        <p:spPr>
          <a:xfrm>
            <a:off x="1835150" y="239713"/>
            <a:ext cx="6985000" cy="24685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sz="3600" b="1" smtClean="0"/>
              <a:t>A principal luta da UNICAM neste momento é o reajuste do frete, defasado à mais de 08 anos.</a:t>
            </a:r>
          </a:p>
        </p:txBody>
      </p:sp>
      <p:pic>
        <p:nvPicPr>
          <p:cNvPr id="32770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2276475"/>
            <a:ext cx="8890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4600" b="1" smtClean="0">
                <a:solidFill>
                  <a:srgbClr val="002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SEM O CAMINHÃO,</a:t>
            </a: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4600" b="1" smtClean="0">
                <a:solidFill>
                  <a:srgbClr val="002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 BRASIL</a:t>
            </a: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4600" b="1" smtClean="0">
                <a:solidFill>
                  <a:srgbClr val="002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NÃO CHEGARÁ LÁ!</a:t>
            </a:r>
            <a:r>
              <a:rPr lang="pt-BR" sz="4600" b="1" smtClean="0">
                <a:solidFill>
                  <a:srgbClr val="002E00"/>
                </a:solidFill>
                <a:latin typeface="Verdana" pitchFamily="34" charset="0"/>
              </a:rPr>
              <a:t/>
            </a:r>
            <a:br>
              <a:rPr lang="pt-BR" sz="4600" b="1" smtClean="0">
                <a:solidFill>
                  <a:srgbClr val="002E00"/>
                </a:solidFill>
                <a:latin typeface="Verdana" pitchFamily="34" charset="0"/>
              </a:rPr>
            </a:br>
            <a:endParaRPr lang="pt-BR" sz="4600" b="1" smtClean="0">
              <a:solidFill>
                <a:srgbClr val="002E00"/>
              </a:solidFill>
              <a:latin typeface="Verdana" pitchFamily="34" charset="0"/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4600" b="1" smtClean="0">
                <a:solidFill>
                  <a:srgbClr val="FF0000"/>
                </a:solidFill>
                <a:latin typeface="Verdana" pitchFamily="34" charset="0"/>
              </a:rPr>
              <a:t>OBRIGADO</a:t>
            </a:r>
            <a:endParaRPr lang="pt-BR" sz="4600" b="1" smtClean="0">
              <a:solidFill>
                <a:srgbClr val="002E00"/>
              </a:solidFill>
              <a:latin typeface="Verdana" pitchFamily="34" charset="0"/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endParaRPr lang="pt-BR" sz="1000" b="1" smtClean="0">
              <a:solidFill>
                <a:srgbClr val="339966"/>
              </a:solidFill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1500" b="1" smtClean="0">
                <a:solidFill>
                  <a:srgbClr val="002E00"/>
                </a:solidFill>
                <a:latin typeface="Verdana" pitchFamily="34" charset="0"/>
              </a:rPr>
              <a:t>Presidente - UNICAM</a:t>
            </a:r>
            <a:endParaRPr lang="pt-BR" sz="1500" b="1" smtClean="0">
              <a:solidFill>
                <a:srgbClr val="339966"/>
              </a:solidFill>
              <a:latin typeface="Verdana" pitchFamily="34" charset="0"/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endParaRPr lang="pt-BR" sz="1500" b="1" smtClean="0">
              <a:solidFill>
                <a:srgbClr val="002E00"/>
              </a:solidFill>
              <a:latin typeface="Verdana" pitchFamily="34" charset="0"/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1500" b="1" smtClean="0">
                <a:latin typeface="Verdana" pitchFamily="34" charset="0"/>
              </a:rPr>
              <a:t>José Araújo “China” da Silva </a:t>
            </a: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endParaRPr lang="pt-BR" sz="1500" b="1" smtClean="0">
              <a:latin typeface="Verdana" pitchFamily="34" charset="0"/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1500" b="1" smtClean="0">
                <a:latin typeface="Verdana" pitchFamily="34" charset="0"/>
              </a:rPr>
              <a:t>Tel.: (11) 3935-6760/3931-3351</a:t>
            </a:r>
            <a:r>
              <a:rPr lang="pt-BR" sz="1500" b="1" smtClean="0">
                <a:solidFill>
                  <a:srgbClr val="339966"/>
                </a:solidFill>
                <a:latin typeface="Verdana" pitchFamily="34" charset="0"/>
              </a:rPr>
              <a:t/>
            </a:r>
            <a:br>
              <a:rPr lang="pt-BR" sz="1500" b="1" smtClean="0">
                <a:solidFill>
                  <a:srgbClr val="339966"/>
                </a:solidFill>
                <a:latin typeface="Verdana" pitchFamily="34" charset="0"/>
              </a:rPr>
            </a:br>
            <a:endParaRPr lang="pt-BR" sz="1500" b="1" smtClean="0">
              <a:solidFill>
                <a:srgbClr val="339966"/>
              </a:solidFill>
              <a:latin typeface="Verdana" pitchFamily="34" charset="0"/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1500" b="1" smtClean="0">
                <a:solidFill>
                  <a:srgbClr val="FF0000"/>
                </a:solidFill>
                <a:latin typeface="Verdana" pitchFamily="34" charset="0"/>
              </a:rPr>
              <a:t>www.unicam.org.br</a:t>
            </a:r>
            <a:br>
              <a:rPr lang="pt-BR" sz="1500" b="1" smtClean="0">
                <a:solidFill>
                  <a:srgbClr val="FF0000"/>
                </a:solidFill>
                <a:latin typeface="Verdana" pitchFamily="34" charset="0"/>
              </a:rPr>
            </a:br>
            <a:endParaRPr lang="pt-BR" sz="1500" b="1" smtClean="0">
              <a:solidFill>
                <a:srgbClr val="FF0000"/>
              </a:solidFill>
              <a:latin typeface="Verdana" pitchFamily="34" charset="0"/>
            </a:endParaRPr>
          </a:p>
          <a:p>
            <a:pPr marL="273050" indent="-273050" algn="ctr">
              <a:lnSpc>
                <a:spcPct val="60000"/>
              </a:lnSpc>
              <a:buClr>
                <a:srgbClr val="9BBB59"/>
              </a:buClr>
              <a:buFont typeface="Arial" charset="0"/>
              <a:buNone/>
            </a:pPr>
            <a:r>
              <a:rPr lang="pt-BR" sz="1500" b="1" smtClean="0">
                <a:solidFill>
                  <a:srgbClr val="FF0000"/>
                </a:solidFill>
                <a:latin typeface="Verdana" pitchFamily="34" charset="0"/>
              </a:rPr>
              <a:t>presidencia@unicam.org.br</a:t>
            </a:r>
            <a:endParaRPr lang="pt-BR" sz="1500" b="1" smtClean="0">
              <a:solidFill>
                <a:srgbClr val="339966"/>
              </a:solidFill>
              <a:latin typeface="Verdana" pitchFamily="34" charset="0"/>
            </a:endParaRPr>
          </a:p>
          <a:p>
            <a:pPr marL="273050" indent="-273050">
              <a:lnSpc>
                <a:spcPct val="80000"/>
              </a:lnSpc>
            </a:pPr>
            <a:endParaRPr lang="pt-BR" sz="1500" smtClean="0"/>
          </a:p>
        </p:txBody>
      </p:sp>
      <p:pic>
        <p:nvPicPr>
          <p:cNvPr id="33794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800" b="1" dirty="0" smtClean="0">
                <a:solidFill>
                  <a:srgbClr val="FF0000"/>
                </a:solidFill>
              </a:rPr>
              <a:t>              LEI nº 10.336 de 19 de dezembro 2001</a:t>
            </a:r>
            <a:endParaRPr lang="pt-BR" sz="3800" b="1" dirty="0" smtClean="0"/>
          </a:p>
        </p:txBody>
      </p:sp>
      <p:pic>
        <p:nvPicPr>
          <p:cNvPr id="15364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sz="3000" b="1" dirty="0"/>
              <a:t>O produto da arrecadação da CIDE será destinada, na forma da lei orçamentária, ao:</a:t>
            </a:r>
          </a:p>
          <a:p>
            <a:pPr marL="0" indent="0" algn="just">
              <a:lnSpc>
                <a:spcPct val="80000"/>
              </a:lnSpc>
            </a:pPr>
            <a:r>
              <a:rPr lang="pt-BR" sz="3000" b="1" dirty="0"/>
              <a:t>I – pagamento de subsídios a preços ou transporte de álcool combustível, de gás natural e seus derivados e de derivados de petróleo;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sz="3000" b="1" dirty="0"/>
          </a:p>
          <a:p>
            <a:pPr marL="0" indent="0" algn="just">
              <a:lnSpc>
                <a:spcPct val="80000"/>
              </a:lnSpc>
            </a:pPr>
            <a:r>
              <a:rPr lang="pt-BR" sz="3000" b="1" dirty="0"/>
              <a:t>II – financiamento de projetos ambientais relacionados com a indústria do petróleo e do gás; 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sz="3000" b="1" dirty="0"/>
          </a:p>
          <a:p>
            <a:pPr marL="0" indent="0" algn="just">
              <a:lnSpc>
                <a:spcPct val="80000"/>
              </a:lnSpc>
            </a:pPr>
            <a:r>
              <a:rPr lang="pt-BR" sz="3000" b="1" dirty="0"/>
              <a:t> III – financiamento de programas de infraestrutura de transportes. (o que muito nos interessa ).</a:t>
            </a:r>
          </a:p>
          <a:p>
            <a:pPr marL="0" indent="0" algn="just">
              <a:lnSpc>
                <a:spcPct val="80000"/>
              </a:lnSpc>
            </a:pPr>
            <a:endParaRPr lang="pt-BR" sz="30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smtClean="0">
                <a:solidFill>
                  <a:srgbClr val="FF0000"/>
                </a:solidFill>
              </a:rPr>
              <a:t>        </a:t>
            </a:r>
            <a:r>
              <a:rPr lang="pt-BR" sz="4000" b="1" smtClean="0">
                <a:solidFill>
                  <a:srgbClr val="FF0000"/>
                </a:solidFill>
              </a:rPr>
              <a:t>LEI nº 11.051 de 29 de dezembro 2004</a:t>
            </a:r>
            <a:endParaRPr lang="pt-BR" sz="4000" b="1" smtClean="0"/>
          </a:p>
        </p:txBody>
      </p:sp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528638" y="1600200"/>
            <a:ext cx="8075612" cy="2549525"/>
          </a:xfrm>
        </p:spPr>
        <p:txBody>
          <a:bodyPr/>
          <a:lstStyle/>
          <a:p>
            <a:pPr algn="just"/>
            <a:r>
              <a:rPr lang="pt-BR" b="1" dirty="0" smtClean="0"/>
              <a:t>Dispõe sobre o desconto de crédito na apuração da contribuição social sobre o Lucro Líquido - CSLL e da Contribuição para o PIS/Pasep e Confins não cumulativas e dá outras providências.</a:t>
            </a:r>
          </a:p>
          <a:p>
            <a:endParaRPr lang="pt-BR" dirty="0" smtClean="0"/>
          </a:p>
        </p:txBody>
      </p:sp>
      <p:pic>
        <p:nvPicPr>
          <p:cNvPr id="16387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292600"/>
            <a:ext cx="45815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35425"/>
            <a:ext cx="321786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613" y="635000"/>
            <a:ext cx="6985000" cy="1570038"/>
          </a:xfrm>
        </p:spPr>
        <p:txBody>
          <a:bodyPr>
            <a:normAutofit/>
          </a:bodyPr>
          <a:lstStyle/>
          <a:p>
            <a:pPr algn="l"/>
            <a:r>
              <a:rPr lang="pt-BR" sz="4000" b="1" smtClean="0">
                <a:solidFill>
                  <a:srgbClr val="FF0000"/>
                </a:solidFill>
              </a:rPr>
              <a:t>Resolução do CONTRAN nº 181 </a:t>
            </a:r>
            <a:br>
              <a:rPr lang="pt-BR" sz="4000" b="1" smtClean="0">
                <a:solidFill>
                  <a:srgbClr val="FF0000"/>
                </a:solidFill>
              </a:rPr>
            </a:br>
            <a:r>
              <a:rPr lang="pt-BR" sz="4000" b="1" smtClean="0">
                <a:solidFill>
                  <a:srgbClr val="FF0000"/>
                </a:solidFill>
              </a:rPr>
              <a:t>de 01 setembro de 2005</a:t>
            </a:r>
            <a:endParaRPr lang="pt-BR" sz="4000" b="1" smtClean="0"/>
          </a:p>
        </p:txBody>
      </p:sp>
      <p:pic>
        <p:nvPicPr>
          <p:cNvPr id="1741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92275" y="260350"/>
            <a:ext cx="4608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None/>
            </a:pPr>
            <a:r>
              <a:rPr lang="pt-BR" sz="4000">
                <a:solidFill>
                  <a:srgbClr val="FF0000"/>
                </a:solidFill>
              </a:rPr>
              <a:t>PROJETO UNICAM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3178" y="2276872"/>
            <a:ext cx="5790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pt-BR" dirty="0">
                <a:solidFill>
                  <a:schemeClr val="tx1"/>
                </a:solidFill>
              </a:rPr>
              <a:t>Disciplina a instalação de múltiplos tanques, tanque suplementar e a alteração da capacidade do tanque original de combustível líquido em veículos, dedicados à sua propulsão ou operação de seus equipamentos especializados e dá outras providências.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0596">
            <a:off x="5493951" y="4286902"/>
            <a:ext cx="3445533" cy="229415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735013" y="188913"/>
            <a:ext cx="8229600" cy="1143000"/>
          </a:xfrm>
        </p:spPr>
        <p:txBody>
          <a:bodyPr/>
          <a:lstStyle/>
          <a:p>
            <a:r>
              <a:rPr lang="pt-BR" sz="4000" smtClean="0">
                <a:solidFill>
                  <a:srgbClr val="FF0000"/>
                </a:solidFill>
              </a:rPr>
              <a:t>      </a:t>
            </a:r>
            <a:r>
              <a:rPr lang="pt-BR" sz="4000" b="1" smtClean="0">
                <a:solidFill>
                  <a:srgbClr val="FF0000"/>
                </a:solidFill>
              </a:rPr>
              <a:t>LEI nº 11.442 de 05 janeiro 2007</a:t>
            </a:r>
            <a:endParaRPr lang="pt-BR" sz="4000" b="1" smtClean="0"/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600200"/>
            <a:ext cx="8229600" cy="2405063"/>
          </a:xfrm>
        </p:spPr>
        <p:txBody>
          <a:bodyPr/>
          <a:lstStyle/>
          <a:p>
            <a:pPr algn="just"/>
            <a:r>
              <a:rPr lang="pt-BR" b="1" dirty="0" smtClean="0"/>
              <a:t>Dispõe sobre o transporte rodoviário de cargas por conta de terceiros e mediante remuneração – Onde em seu artigo 128 a lei Nº 11.442 passou a vigorar acrescida do </a:t>
            </a:r>
            <a:r>
              <a:rPr lang="pt-BR" b="1" dirty="0" err="1" smtClean="0"/>
              <a:t>art</a:t>
            </a:r>
            <a:r>
              <a:rPr lang="pt-BR" b="1" dirty="0" smtClean="0"/>
              <a:t> 5ºA.</a:t>
            </a:r>
          </a:p>
          <a:p>
            <a:endParaRPr lang="pt-BR" dirty="0" smtClean="0"/>
          </a:p>
        </p:txBody>
      </p:sp>
      <p:pic>
        <p:nvPicPr>
          <p:cNvPr id="18435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4149725"/>
            <a:ext cx="655161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713" y="44450"/>
            <a:ext cx="8229600" cy="12827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</a:rPr>
              <a:t>        </a:t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     </a:t>
            </a:r>
            <a:r>
              <a:rPr lang="pt-BR" sz="4000" b="1" dirty="0" smtClean="0">
                <a:solidFill>
                  <a:srgbClr val="FF0000"/>
                </a:solidFill>
              </a:rPr>
              <a:t>PROJETO UNICAM</a:t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     LEI nº 12.249 de 11 junho 2010 </a:t>
            </a:r>
            <a:br>
              <a:rPr lang="pt-BR" sz="40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     FIM DA CARTA FRETE</a:t>
            </a:r>
            <a:endParaRPr lang="pt-BR" sz="4000" b="1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58988"/>
            <a:ext cx="8229600" cy="446635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3000" b="1" dirty="0" smtClean="0"/>
              <a:t>O até então Presidente Lula assinou a MP (Medida Provisória – nº 472/2009), que em seu texto continha a Emenda nº 39 de autoria do Senador Gim </a:t>
            </a:r>
            <a:r>
              <a:rPr lang="pt-BR" sz="3000" b="1" dirty="0" err="1" smtClean="0"/>
              <a:t>Argello</a:t>
            </a:r>
            <a:r>
              <a:rPr lang="pt-BR" sz="3000" b="1" dirty="0" smtClean="0"/>
              <a:t>, que incluiu na lei do transporte rodoviário de cargas (11.442) a proibição do uso da carta frete. O pagamento do frete deverá ser efetuado por meio de crédito em conta (conta corrente e/ou poupança) mantida em instituição bancária ou outro meio regulamentado pela ANTT.</a:t>
            </a:r>
          </a:p>
        </p:txBody>
      </p:sp>
      <p:pic>
        <p:nvPicPr>
          <p:cNvPr id="19460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50" y="333375"/>
            <a:ext cx="6192838" cy="142557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smtClean="0">
                <a:solidFill>
                  <a:srgbClr val="FF0000"/>
                </a:solidFill>
              </a:rPr>
              <a:t>    </a:t>
            </a:r>
            <a:br>
              <a:rPr lang="pt-BR" sz="4000" smtClean="0">
                <a:solidFill>
                  <a:srgbClr val="FF0000"/>
                </a:solidFill>
              </a:rPr>
            </a:br>
            <a:r>
              <a:rPr lang="pt-BR" sz="4000" b="1" smtClean="0">
                <a:solidFill>
                  <a:srgbClr val="FF0000"/>
                </a:solidFill>
              </a:rPr>
              <a:t>PROJETO UNICAM</a:t>
            </a:r>
            <a:br>
              <a:rPr lang="pt-BR" sz="4000" b="1" smtClean="0">
                <a:solidFill>
                  <a:srgbClr val="FF0000"/>
                </a:solidFill>
              </a:rPr>
            </a:br>
            <a:r>
              <a:rPr lang="pt-BR" sz="4000" b="1" smtClean="0">
                <a:solidFill>
                  <a:srgbClr val="FF0000"/>
                </a:solidFill>
              </a:rPr>
              <a:t>Programa Procaminhoneiro de 27 dezembro de 2012</a:t>
            </a:r>
            <a:r>
              <a:rPr lang="pt-BR" sz="4000" smtClean="0">
                <a:solidFill>
                  <a:srgbClr val="FF0000"/>
                </a:solidFill>
              </a:rPr>
              <a:t/>
            </a:r>
            <a:br>
              <a:rPr lang="pt-BR" sz="4000" smtClean="0">
                <a:solidFill>
                  <a:srgbClr val="FF0000"/>
                </a:solidFill>
              </a:rPr>
            </a:br>
            <a:endParaRPr lang="pt-BR" sz="4000" smtClean="0"/>
          </a:p>
        </p:txBody>
      </p:sp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137025"/>
          </a:xfrm>
        </p:spPr>
        <p:txBody>
          <a:bodyPr/>
          <a:lstStyle/>
          <a:p>
            <a:pPr algn="just"/>
            <a:r>
              <a:rPr lang="pt-BR" b="1" dirty="0" smtClean="0"/>
              <a:t>Através da Circular nº 75/2012 do BNDES o governo reduziu a taxa de juros de 13,5% para 4,5% - Atualmente a taxa de juros é de 9%.</a:t>
            </a:r>
          </a:p>
        </p:txBody>
      </p:sp>
      <p:pic>
        <p:nvPicPr>
          <p:cNvPr id="20483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860800"/>
            <a:ext cx="56816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6911975" cy="11430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rgbClr val="FF0000"/>
                </a:solidFill>
              </a:rPr>
              <a:t>   </a:t>
            </a:r>
            <a:r>
              <a:rPr lang="pt-BR" sz="4000" b="1" smtClean="0">
                <a:solidFill>
                  <a:srgbClr val="FF0000"/>
                </a:solidFill>
              </a:rPr>
              <a:t>LEI nº 12.619 de 02 maio 2012</a:t>
            </a:r>
            <a:endParaRPr lang="pt-BR" sz="40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Dispõe sobre o exercício da profissão de motorista; altera a consolidação das leis do trabalho – CLT;</a:t>
            </a:r>
          </a:p>
          <a:p>
            <a:pPr algn="just">
              <a:buFont typeface="Arial" charset="0"/>
              <a:buNone/>
            </a:pPr>
            <a:r>
              <a:rPr lang="pt-BR" b="1" dirty="0" smtClean="0"/>
              <a:t>    </a:t>
            </a:r>
            <a:r>
              <a:rPr lang="pt-BR" b="1" dirty="0" smtClean="0">
                <a:solidFill>
                  <a:srgbClr val="FF0000"/>
                </a:solidFill>
              </a:rPr>
              <a:t>TEMPO DE DIREÇÃO: </a:t>
            </a:r>
            <a:r>
              <a:rPr lang="pt-BR" b="1" dirty="0" smtClean="0"/>
              <a:t>4 horas + 30 minutos; 1 hora de refeição; Intervalo total de 11 horas podendo ser fracionado em 9  horas + 2.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21507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8275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3788" y="4724400"/>
            <a:ext cx="4530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995</Words>
  <Application>Microsoft Office PowerPoint</Application>
  <PresentationFormat>Apresentação na tela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UNICAM TRABALHANDO PELOS CAMINHONEIROS DO BRASIL</vt:lpstr>
      <vt:lpstr>         LEI nº 10.209 de 23 março de 2001 </vt:lpstr>
      <vt:lpstr>              LEI nº 10.336 de 19 de dezembro 2001</vt:lpstr>
      <vt:lpstr>        LEI nº 11.051 de 29 de dezembro 2004</vt:lpstr>
      <vt:lpstr>Resolução do CONTRAN nº 181  de 01 setembro de 2005</vt:lpstr>
      <vt:lpstr>      LEI nº 11.442 de 05 janeiro 2007</vt:lpstr>
      <vt:lpstr>              PROJETO UNICAM      LEI nº 12.249 de 11 junho 2010       FIM DA CARTA FRETE</vt:lpstr>
      <vt:lpstr>     PROJETO UNICAM Programa Procaminhoneiro de 27 dezembro de 2012 </vt:lpstr>
      <vt:lpstr>   LEI nº 12.619 de 02 maio 2012</vt:lpstr>
      <vt:lpstr>   ESTATÍSTICA DE ACIDENTES – RODOVIAS FEDERAIS</vt:lpstr>
      <vt:lpstr>                      PROJETO UNICAM             LEI nº 12.794 de 02 abril 2013</vt:lpstr>
      <vt:lpstr>     LEI nº 13.103 de 03 março 2015</vt:lpstr>
      <vt:lpstr>LEI nº 13.103 de 03 março 2015</vt:lpstr>
      <vt:lpstr>LEI nº 13.103 de 03 março 2015</vt:lpstr>
      <vt:lpstr>LEI nº 13.103 de 03 março 2015</vt:lpstr>
      <vt:lpstr>LEI nº 13.103 de 03 março 2015</vt:lpstr>
      <vt:lpstr> Exame Toxicológico – Inserida na Lei 13.103/2015 </vt:lpstr>
      <vt:lpstr>Decreto nº 8614/2015 Antiga Lei Complementar nº 121  de 9 fevereiro de 2006 </vt:lpstr>
      <vt:lpstr>          LEI nº 13.126 de 31 maio 2015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UNICAM TRABALHANDO PELOS CAMINHONEIROS DO BRASIL</dc:title>
  <dc:creator>Usuario1</dc:creator>
  <cp:lastModifiedBy>Particular</cp:lastModifiedBy>
  <cp:revision>27</cp:revision>
  <dcterms:created xsi:type="dcterms:W3CDTF">2016-06-07T15:45:36Z</dcterms:created>
  <dcterms:modified xsi:type="dcterms:W3CDTF">2016-08-11T17:37:05Z</dcterms:modified>
</cp:coreProperties>
</file>